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75" r:id="rId7"/>
    <p:sldId id="266" r:id="rId8"/>
    <p:sldId id="276" r:id="rId9"/>
    <p:sldId id="289" r:id="rId10"/>
    <p:sldId id="277" r:id="rId11"/>
    <p:sldId id="278" r:id="rId12"/>
    <p:sldId id="267" r:id="rId13"/>
    <p:sldId id="279" r:id="rId14"/>
    <p:sldId id="268" r:id="rId15"/>
    <p:sldId id="280" r:id="rId16"/>
    <p:sldId id="288" r:id="rId17"/>
    <p:sldId id="281" r:id="rId18"/>
    <p:sldId id="269" r:id="rId19"/>
    <p:sldId id="282" r:id="rId20"/>
    <p:sldId id="270" r:id="rId21"/>
    <p:sldId id="283" r:id="rId22"/>
    <p:sldId id="271" r:id="rId23"/>
    <p:sldId id="284" r:id="rId24"/>
    <p:sldId id="285" r:id="rId25"/>
    <p:sldId id="272" r:id="rId26"/>
    <p:sldId id="286" r:id="rId27"/>
    <p:sldId id="273" r:id="rId28"/>
    <p:sldId id="287" r:id="rId29"/>
    <p:sldId id="274" r:id="rId30"/>
  </p:sldIdLst>
  <p:sldSz cx="9144000" cy="5143500" type="screen16x9"/>
  <p:notesSz cx="6858000" cy="9144000"/>
  <p:embeddedFontLst>
    <p:embeddedFont>
      <p:font typeface="DFPOP1-W9" panose="020B0604020202020204" charset="-128"/>
      <p:regular r:id="rId32"/>
    </p:embeddedFont>
    <p:embeddedFont>
      <p:font typeface="Arial-Rounded" panose="020B0604020202020204" charset="0"/>
      <p:regular r:id="rId33"/>
    </p:embeddedFont>
    <p:embeddedFont>
      <p:font typeface="HL Hoctro" panose="020B0604020202020204" charset="0"/>
      <p:regular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89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10" y="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3" y="3470435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2592" y="2783096"/>
            <a:ext cx="4917644" cy="706389"/>
            <a:chOff x="2236549" y="2727523"/>
            <a:chExt cx="4917644" cy="706389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37744" y="274657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BIẾN CẢ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36549" y="27431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LOÀI CHIM CỦA BIỂN CẢ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57634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vi-VN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Khuyên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90121" y="47049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3921" y="47049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28196" y="48198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Shape 672"/>
          <p:cNvPicPr/>
          <p:nvPr/>
        </p:nvPicPr>
        <p:blipFill>
          <a:blip r:embed="rId2"/>
          <a:stretch/>
        </p:blipFill>
        <p:spPr>
          <a:xfrm>
            <a:off x="1331912" y="1474529"/>
            <a:ext cx="6480175" cy="289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6507CA-563C-4E84-96BC-D406D1552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/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  <a:extLst>
              <a:ext uri="{FF2B5EF4-FFF2-40B4-BE49-F238E27FC236}">
                <a16:creationId xmlns:a16="http://schemas.microsoft.com/office/drawing/2014/main" id="{184C4DBE-C93C-41EF-923B-72B16638A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/>
        </p:blipFill>
        <p:spPr>
          <a:xfrm>
            <a:off x="4000500" y="96726"/>
            <a:ext cx="5143500" cy="40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ownloads\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028700"/>
            <a:ext cx="732472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7731" y="160638"/>
            <a:ext cx="4658496" cy="48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39016" y="583012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51887" y="1799757"/>
            <a:ext cx="5829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4141333" y="1743820"/>
            <a:ext cx="1468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4015774" y="1837210"/>
            <a:ext cx="5128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09601" y="1087238"/>
            <a:ext cx="828675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8854" y="96491"/>
            <a:ext cx="89566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9602" y="1095261"/>
            <a:ext cx="2085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61600" y="2489979"/>
            <a:ext cx="90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a.Ít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935334" y="1087236"/>
            <a:ext cx="152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132614" y="246305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572000" y="1122741"/>
            <a:ext cx="1594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376092" y="1119969"/>
            <a:ext cx="1187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7424875" y="1095261"/>
            <a:ext cx="1481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359569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24875" y="3584892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5 0.00062 L 0.23212 0.2709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30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08642E-6 L 0.69462 0.4833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2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5" grpId="1"/>
      <p:bldP spid="6" grpId="0"/>
      <p:bldP spid="9" grpId="0"/>
      <p:bldP spid="9" grpId="1"/>
      <p:bldP spid="10" grpId="0"/>
      <p:bldP spid="10" grpId="1"/>
      <p:bldP spid="11" grpId="0"/>
      <p:bldP spid="12" grpId="0"/>
      <p:bldP spid="13" grpId="0"/>
      <p:bldP spid="14" grpId="0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7987" y="189252"/>
            <a:ext cx="9026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pic>
        <p:nvPicPr>
          <p:cNvPr id="5" name="Picutre 676"/>
          <p:cNvPicPr/>
          <p:nvPr/>
        </p:nvPicPr>
        <p:blipFill rotWithShape="1">
          <a:blip r:embed="rId2"/>
          <a:srcRect l="2382" b="8932"/>
          <a:stretch/>
        </p:blipFill>
        <p:spPr bwMode="auto">
          <a:xfrm>
            <a:off x="1839912" y="1590722"/>
            <a:ext cx="5464175" cy="3228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55805" y="889987"/>
            <a:ext cx="67220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 	   bay     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148079"/>
            <a:ext cx="7418387" cy="399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2845538" y="1864736"/>
            <a:ext cx="507262" cy="3156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3274163" y="1536440"/>
            <a:ext cx="545362" cy="3282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840118"/>
            <a:ext cx="7466013" cy="138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81834" y="1678191"/>
            <a:ext cx="208902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462173" y="1678193"/>
            <a:ext cx="19480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ần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gũi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6410204" y="1668665"/>
            <a:ext cx="258551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uấn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luyện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337223" y="2445300"/>
            <a:ext cx="223658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quý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iếm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44848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lim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d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6564281" y="241757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trái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81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400963" y="955500"/>
            <a:ext cx="488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FD33C0DE-D76D-49EC-9F5F-2EB09012767C}"/>
              </a:ext>
            </a:extLst>
          </p:cNvPr>
          <p:cNvSpPr/>
          <p:nvPr/>
        </p:nvSpPr>
        <p:spPr>
          <a:xfrm>
            <a:off x="6808" y="1648910"/>
            <a:ext cx="49617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utre 678"/>
          <p:cNvPicPr/>
          <p:nvPr/>
        </p:nvPicPr>
        <p:blipFill>
          <a:blip r:embed="rId2"/>
          <a:stretch/>
        </p:blipFill>
        <p:spPr>
          <a:xfrm>
            <a:off x="4102735" y="1540275"/>
            <a:ext cx="5041265" cy="26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Shape 656"/>
          <p:cNvPicPr/>
          <p:nvPr/>
        </p:nvPicPr>
        <p:blipFill rotWithShape="1">
          <a:blip r:embed="rId2"/>
          <a:srcRect b="14189"/>
          <a:stretch/>
        </p:blipFill>
        <p:spPr bwMode="auto">
          <a:xfrm>
            <a:off x="1857376" y="1092658"/>
            <a:ext cx="5686424" cy="3228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72"/>
          <p:cNvPicPr/>
          <p:nvPr/>
        </p:nvPicPr>
        <p:blipFill>
          <a:blip r:embed="rId4"/>
          <a:stretch/>
        </p:blipFill>
        <p:spPr>
          <a:xfrm>
            <a:off x="4657725" y="0"/>
            <a:ext cx="4486275" cy="2847975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5" y="2916873"/>
            <a:ext cx="4486275" cy="104330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Hải âu bay suốt ngày trên mặt biển. Đôi khi, chúng đậu ngay trên m</a:t>
            </a:r>
            <a:r>
              <a:rPr lang="en-US" sz="1300" dirty="0">
                <a:latin typeface="Arial"/>
                <a:ea typeface="Arial"/>
              </a:rPr>
              <a:t>ặ</a:t>
            </a:r>
            <a:r>
              <a:rPr lang="vi-VN" sz="1300" dirty="0">
                <a:effectLst/>
                <a:latin typeface="Arial"/>
                <a:ea typeface="Arial"/>
              </a:rPr>
              <a:t>t nước dập dềnh. Khi trời s</a:t>
            </a:r>
            <a:r>
              <a:rPr lang="en-US" sz="1300" dirty="0">
                <a:latin typeface="Arial"/>
                <a:ea typeface="Arial"/>
              </a:rPr>
              <a:t>ắ</a:t>
            </a:r>
            <a:r>
              <a:rPr lang="vi-VN" sz="1300" dirty="0">
                <a:effectLst/>
                <a:latin typeface="Arial"/>
                <a:ea typeface="Arial"/>
              </a:rPr>
              <a:t>p có bão, chúng bay thành đàn tìm nơi trú ẩn. Vì vậy, h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>
                <a:effectLst/>
                <a:latin typeface="Arial"/>
                <a:ea typeface="Arial"/>
              </a:rPr>
              <a:t>i âu được gọi là loài chim báo bão.</a:t>
            </a:r>
            <a:r>
              <a:rPr lang="en-US" sz="1300" dirty="0">
                <a:effectLst/>
                <a:latin typeface="Arial"/>
                <a:ea typeface="Arial"/>
              </a:rPr>
              <a:t> </a:t>
            </a:r>
            <a:r>
              <a:rPr lang="vi-VN" sz="1300" dirty="0">
                <a:effectLst/>
                <a:latin typeface="Arial"/>
                <a:ea typeface="Arial"/>
              </a:rPr>
              <a:t>Chúng cũng được coi l</a:t>
            </a:r>
            <a:r>
              <a:rPr lang="en-US" sz="1300" dirty="0">
                <a:latin typeface="Arial"/>
                <a:ea typeface="Arial"/>
              </a:rPr>
              <a:t>à</a:t>
            </a:r>
            <a:r>
              <a:rPr lang="vi-VN" sz="1300" dirty="0">
                <a:effectLst/>
                <a:latin typeface="Arial"/>
                <a:ea typeface="Arial"/>
              </a:rPr>
              <a:t> bạn của những người đi biển.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6" name="Shape 656"/>
          <p:cNvPicPr/>
          <p:nvPr/>
        </p:nvPicPr>
        <p:blipFill>
          <a:blip r:embed="rId5"/>
          <a:stretch/>
        </p:blipFill>
        <p:spPr>
          <a:xfrm>
            <a:off x="0" y="0"/>
            <a:ext cx="4352925" cy="2847975"/>
          </a:xfrm>
          <a:prstGeom prst="rect">
            <a:avLst/>
          </a:prstGeom>
        </p:spPr>
      </p:pic>
      <p:sp>
        <p:nvSpPr>
          <p:cNvPr id="7" name="Shape 660"/>
          <p:cNvSpPr txBox="1"/>
          <p:nvPr/>
        </p:nvSpPr>
        <p:spPr>
          <a:xfrm>
            <a:off x="152400" y="2926398"/>
            <a:ext cx="4200525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vi-VN" sz="1300" dirty="0">
                <a:effectLst/>
                <a:latin typeface="Arial"/>
                <a:ea typeface="Arial"/>
              </a:rPr>
              <a:t>Hâi âu là loài chim của biển c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>
                <a:effectLst/>
                <a:latin typeface="Arial"/>
                <a:ea typeface="Arial"/>
              </a:rPr>
              <a:t>. Chúng có s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>
                <a:effectLst/>
                <a:latin typeface="Arial"/>
                <a:ea typeface="Arial"/>
              </a:rPr>
              <a:t>i cánh lớn, nên có thể bay r</a:t>
            </a:r>
            <a:r>
              <a:rPr lang="en-US" sz="1300" dirty="0">
                <a:latin typeface="Arial"/>
                <a:ea typeface="Arial"/>
              </a:rPr>
              <a:t>â</a:t>
            </a:r>
            <a:r>
              <a:rPr lang="vi-VN" sz="1300" dirty="0">
                <a:effectLst/>
                <a:latin typeface="Arial"/>
                <a:ea typeface="Arial"/>
              </a:rPr>
              <a:t>t xa, vượt qua c</a:t>
            </a:r>
            <a:r>
              <a:rPr lang="en-US" sz="1300" dirty="0">
                <a:latin typeface="Arial"/>
                <a:ea typeface="Arial"/>
              </a:rPr>
              <a:t>ả</a:t>
            </a:r>
            <a:r>
              <a:rPr lang="vi-VN" sz="1300" dirty="0">
                <a:effectLst/>
                <a:latin typeface="Arial"/>
                <a:ea typeface="Arial"/>
              </a:rPr>
              <a:t> những đại dương mênh mông. Hài âu còn bơi r</a:t>
            </a:r>
            <a:r>
              <a:rPr lang="en-US" sz="1300" dirty="0">
                <a:latin typeface="Arial"/>
                <a:ea typeface="Arial"/>
              </a:rPr>
              <a:t>ấ</a:t>
            </a:r>
            <a:r>
              <a:rPr lang="vi-VN" sz="1300" dirty="0">
                <a:effectLst/>
                <a:latin typeface="Arial"/>
                <a:ea typeface="Arial"/>
              </a:rPr>
              <a:t>t giỏi nhờ ch</a:t>
            </a:r>
            <a:r>
              <a:rPr lang="en-US" sz="1300" dirty="0">
                <a:latin typeface="Arial"/>
                <a:ea typeface="Arial"/>
              </a:rPr>
              <a:t>â</a:t>
            </a:r>
            <a:r>
              <a:rPr lang="vi-VN" sz="1300" dirty="0">
                <a:effectLst/>
                <a:latin typeface="Arial"/>
                <a:ea typeface="Arial"/>
              </a:rPr>
              <a:t>n của chúng có màng như chân vịt.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2" name="410_20200508104540_loai-chim-cua-bien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2925" y="-21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23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8909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86225" y="44367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259088" y="4164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049666" y="124199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653003" y="21583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281343" y="215042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7201958" y="254888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8147636" y="3021306"/>
            <a:ext cx="361507" cy="34187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411412" y="342679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57848" y="917974"/>
            <a:ext cx="840260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5722186" y="1293812"/>
            <a:ext cx="12403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63827" y="3619613"/>
            <a:ext cx="6178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185122" y="443673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167020" y="1326155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472957" y="861699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911767" y="1728909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531723" y="1768309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462097" y="2104190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411412" y="2628982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11112" y="302130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846756" y="302130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27797" y="3420427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332784" y="3420427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753431" y="384030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852598" y="910646"/>
            <a:ext cx="101368" cy="506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024351" y="1293812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9842" y="416456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59708" y="2158318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845742" y="2122193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176338" y="3026121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517599" y="3366218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789226" y="3922632"/>
            <a:ext cx="101368" cy="506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8242" y="-296568"/>
            <a:ext cx="9143999" cy="62314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8" y="23377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86883"/>
            <a:ext cx="9143999" cy="725304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endParaRPr lang="en-US" altLang="zh-CN" sz="3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sải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vượt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mênh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màng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vịt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âungay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bay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suốt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dập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dềnh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trú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coi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930</Words>
  <Application>Microsoft Office PowerPoint</Application>
  <PresentationFormat>Trình chiếu Trên màn hình (16:9)</PresentationFormat>
  <Paragraphs>109</Paragraphs>
  <Slides>26</Slides>
  <Notes>11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33" baseType="lpstr">
      <vt:lpstr>DFPOP1-W9</vt:lpstr>
      <vt:lpstr>HL Hoctro</vt:lpstr>
      <vt:lpstr>Arial</vt:lpstr>
      <vt:lpstr>Arial-Rounded</vt:lpstr>
      <vt:lpstr>Times New Roman</vt:lpstr>
      <vt:lpstr>Calibri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captthai84@outlook.com</cp:lastModifiedBy>
  <cp:revision>54</cp:revision>
  <dcterms:created xsi:type="dcterms:W3CDTF">2020-08-13T09:19:08Z</dcterms:created>
  <dcterms:modified xsi:type="dcterms:W3CDTF">2025-04-11T11:50:12Z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